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82" r:id="rId3"/>
    <p:sldId id="257" r:id="rId4"/>
    <p:sldId id="281" r:id="rId5"/>
    <p:sldId id="258" r:id="rId6"/>
    <p:sldId id="259" r:id="rId7"/>
    <p:sldId id="260" r:id="rId8"/>
    <p:sldId id="264" r:id="rId9"/>
    <p:sldId id="265" r:id="rId10"/>
    <p:sldId id="266" r:id="rId11"/>
    <p:sldId id="276" r:id="rId12"/>
    <p:sldId id="290" r:id="rId13"/>
    <p:sldId id="296" r:id="rId14"/>
    <p:sldId id="292" r:id="rId15"/>
    <p:sldId id="293" r:id="rId16"/>
    <p:sldId id="294" r:id="rId17"/>
    <p:sldId id="295" r:id="rId18"/>
    <p:sldId id="297" r:id="rId19"/>
    <p:sldId id="284" r:id="rId20"/>
    <p:sldId id="319" r:id="rId21"/>
    <p:sldId id="320" r:id="rId22"/>
    <p:sldId id="301" r:id="rId23"/>
    <p:sldId id="318" r:id="rId24"/>
    <p:sldId id="275" r:id="rId25"/>
    <p:sldId id="277" r:id="rId26"/>
    <p:sldId id="299" r:id="rId27"/>
    <p:sldId id="302" r:id="rId28"/>
    <p:sldId id="314" r:id="rId29"/>
    <p:sldId id="308" r:id="rId30"/>
    <p:sldId id="309" r:id="rId31"/>
    <p:sldId id="310" r:id="rId32"/>
    <p:sldId id="313" r:id="rId33"/>
    <p:sldId id="321" r:id="rId34"/>
    <p:sldId id="30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-104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29A13-F492-4428-AF0F-0CBD669BC39E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A40B2-E677-4931-AF17-8ABB234D6B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2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3069C0-0334-4137-B776-E256790F55ED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DB95A2-FC8E-4EE5-B71A-F7A108A49B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FACIAL NERVE PRESERVATION IN VESTIBULAR SCHWANNOMAS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762000"/>
            <a:ext cx="7924800" cy="1143000"/>
          </a:xfrm>
        </p:spPr>
        <p:txBody>
          <a:bodyPr/>
          <a:lstStyle/>
          <a:p>
            <a:r>
              <a:rPr lang="en-US"/>
              <a:t> </a:t>
            </a:r>
            <a:endParaRPr lang="en-IN"/>
          </a:p>
        </p:txBody>
      </p:sp>
      <p:graphicFrame>
        <p:nvGraphicFramePr>
          <p:cNvPr id="43070" name="Group 6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74507232"/>
              </p:ext>
            </p:extLst>
          </p:nvPr>
        </p:nvGraphicFramePr>
        <p:xfrm>
          <a:off x="1075573" y="762000"/>
          <a:ext cx="5761773" cy="5862551"/>
        </p:xfrm>
        <a:graphic>
          <a:graphicData uri="http://schemas.openxmlformats.org/drawingml/2006/table">
            <a:tbl>
              <a:tblPr/>
              <a:tblGrid>
                <a:gridCol w="1476063"/>
                <a:gridCol w="2381267"/>
                <a:gridCol w="1904443"/>
              </a:tblGrid>
              <a:tr h="616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Branch</a:t>
                      </a:r>
                      <a:endParaRPr kumimoji="0" lang="en-I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Place of origin</a:t>
                      </a:r>
                      <a:endParaRPr kumimoji="0" lang="en-I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Structures supplied</a:t>
                      </a:r>
                      <a:endParaRPr kumimoji="0" lang="en-I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GSPN</a:t>
                      </a:r>
                      <a:endParaRPr kumimoji="0" lang="en-IN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Geniculate ganglion</a:t>
                      </a:r>
                      <a:endParaRPr kumimoji="0" lang="en-I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Secretomotor fibres to lacrimal and nasal glands</a:t>
                      </a:r>
                      <a:endParaRPr kumimoji="0" lang="en-I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Nerve to </a:t>
                      </a:r>
                      <a:r>
                        <a:rPr kumimoji="0" lang="en-US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stapedius</a:t>
                      </a:r>
                      <a:endParaRPr kumimoji="0" lang="en-IN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of second genu</a:t>
                      </a:r>
                      <a:endParaRPr kumimoji="0" lang="en-I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Stapedius</a:t>
                      </a:r>
                      <a:endParaRPr kumimoji="0" lang="en-I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Chorda</a:t>
                      </a: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 tympani</a:t>
                      </a:r>
                      <a:endParaRPr kumimoji="0" lang="en-IN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Middle of vertical segment</a:t>
                      </a:r>
                      <a:endParaRPr kumimoji="0" lang="en-I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Secretomotor fibres to salivary glands( SL, SM)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Taste from ant 2/3 of tongue</a:t>
                      </a:r>
                      <a:endParaRPr kumimoji="0" lang="en-I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Communicating branch</a:t>
                      </a:r>
                      <a:endParaRPr kumimoji="0" lang="en-IN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Just distal to N to stapedius</a:t>
                      </a:r>
                      <a:endParaRPr kumimoji="0" lang="en-I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Joins auricular br of vagus and supplies concha, post meatus</a:t>
                      </a:r>
                      <a:endParaRPr kumimoji="0" lang="en-I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Posterior auricular nerve</a:t>
                      </a:r>
                      <a:endParaRPr kumimoji="0" lang="en-IN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Muscles of pinna, occipital belly of occipito-frontalis</a:t>
                      </a:r>
                      <a:endParaRPr kumimoji="0" lang="en-I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Muscular branches</a:t>
                      </a:r>
                      <a:endParaRPr kumimoji="0" lang="en-IN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Stylohyoid, posterior belly of digastric</a:t>
                      </a:r>
                      <a:endParaRPr kumimoji="0" lang="en-I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Peripheral branches</a:t>
                      </a:r>
                      <a:endParaRPr kumimoji="0" lang="en-IN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Distal to stylomastoid foramen</a:t>
                      </a:r>
                      <a:endParaRPr kumimoji="0" lang="en-I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Upper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temporofacial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temporal,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zygomatic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buccal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Lower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cervicofacial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marginal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mandibular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cervical </a:t>
                      </a:r>
                      <a:endParaRPr kumimoji="0" lang="en-I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Facial nerve identification-Imaging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Routine T2WI not sufficient for identifying facial nerve</a:t>
            </a:r>
          </a:p>
          <a:p>
            <a:r>
              <a:rPr lang="en-US" dirty="0" smtClean="0"/>
              <a:t>DTI based </a:t>
            </a:r>
            <a:r>
              <a:rPr lang="en-US" dirty="0" err="1" smtClean="0"/>
              <a:t>tractography</a:t>
            </a:r>
            <a:r>
              <a:rPr lang="en-US" dirty="0" smtClean="0"/>
              <a:t> can be utilized to know the relation of facial nerve (also other cranial nerves) to the tumour</a:t>
            </a:r>
          </a:p>
          <a:p>
            <a:pPr lvl="1"/>
            <a:r>
              <a:rPr lang="en-US" sz="2000" i="1" dirty="0" err="1" smtClean="0"/>
              <a:t>Gerganov</a:t>
            </a:r>
            <a:r>
              <a:rPr lang="en-US" sz="2000" i="1" dirty="0" smtClean="0"/>
              <a:t> et al, Diffusion tensor imaging–based fiber tracking for prediction of the position of the facial nerve in relation to large vestibular schwannomas. </a:t>
            </a:r>
            <a:r>
              <a:rPr lang="it-IT" sz="2000" i="1" dirty="0" smtClean="0"/>
              <a:t>JNS Dec 2011- </a:t>
            </a:r>
            <a:r>
              <a:rPr lang="it-IT" sz="2000" b="1" i="1" dirty="0" smtClean="0"/>
              <a:t>22 patients-</a:t>
            </a:r>
            <a:r>
              <a:rPr lang="en-US" sz="2000" b="1" dirty="0" smtClean="0"/>
              <a:t> DTI  to surgical correlation was 90%</a:t>
            </a:r>
            <a:endParaRPr lang="en-US" sz="2000" b="1" dirty="0"/>
          </a:p>
          <a:p>
            <a:pPr lvl="1"/>
            <a:r>
              <a:rPr lang="en-US" sz="2000" i="1" dirty="0" smtClean="0"/>
              <a:t>Chen et al -DTI with </a:t>
            </a:r>
            <a:r>
              <a:rPr lang="en-US" sz="2000" i="1" dirty="0" err="1" smtClean="0"/>
              <a:t>tractography</a:t>
            </a:r>
            <a:r>
              <a:rPr lang="en-US" sz="2000" i="1" dirty="0" smtClean="0"/>
              <a:t>- 3 patients; could identify facial and trigeminal nerves. Neurosurgery Apr 2011-</a:t>
            </a:r>
            <a:r>
              <a:rPr lang="en-US" sz="2000" b="1" i="1" dirty="0" smtClean="0"/>
              <a:t>3 patients-only imaging identification.</a:t>
            </a:r>
          </a:p>
          <a:p>
            <a:pPr lvl="1">
              <a:buNone/>
            </a:pPr>
            <a:endParaRPr lang="en-US" sz="2000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Sir Charles </a:t>
            </a:r>
            <a:r>
              <a:rPr lang="en-US" dirty="0" err="1" smtClean="0"/>
              <a:t>Ballance</a:t>
            </a:r>
            <a:r>
              <a:rPr lang="en-US" dirty="0" smtClean="0"/>
              <a:t> first successfully resected an acoustic neuroma in 1894</a:t>
            </a:r>
          </a:p>
          <a:p>
            <a:r>
              <a:rPr lang="en-US" dirty="0" smtClean="0"/>
              <a:t>Harvey Cushing- advocated subtotal removal </a:t>
            </a:r>
          </a:p>
          <a:p>
            <a:r>
              <a:rPr lang="en-US" dirty="0" smtClean="0"/>
              <a:t>Walter Dandy (1925)- first surgeon to totally resect acoustic tumours successfully</a:t>
            </a:r>
          </a:p>
          <a:p>
            <a:pPr lvl="1"/>
            <a:r>
              <a:rPr lang="en-US" dirty="0" smtClean="0"/>
              <a:t>Dandy himself wrote that "paralysis of the facial nerve must usually be accepted as a necessary sequel of the operation</a:t>
            </a:r>
            <a:r>
              <a:rPr lang="en-US" sz="2800" dirty="0" smtClean="0"/>
              <a:t>.“</a:t>
            </a:r>
          </a:p>
          <a:p>
            <a:r>
              <a:rPr lang="en-US" dirty="0" smtClean="0"/>
              <a:t>Cairns (1931)- first surgeon to document facial nerve function preservation</a:t>
            </a:r>
          </a:p>
          <a:p>
            <a:r>
              <a:rPr lang="en-US" dirty="0" err="1" smtClean="0"/>
              <a:t>Olivecrona</a:t>
            </a:r>
            <a:r>
              <a:rPr lang="en-US" dirty="0" smtClean="0"/>
              <a:t> (1940)- Performed surgeries by observing facial twitches to guide tumour resection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6216" y="1865946"/>
            <a:ext cx="7983384" cy="4290200"/>
          </a:xfrm>
        </p:spPr>
        <p:txBody>
          <a:bodyPr/>
          <a:lstStyle/>
          <a:p>
            <a:r>
              <a:rPr lang="en-US" dirty="0" smtClean="0"/>
              <a:t>Goal of surgery has changed from prolongation of life to cranial nerve function preservation.</a:t>
            </a:r>
          </a:p>
          <a:p>
            <a:r>
              <a:rPr lang="en-US" dirty="0" smtClean="0"/>
              <a:t>Loss of facial nerve function is a debilitating and psychologically devastating condition. </a:t>
            </a:r>
          </a:p>
          <a:p>
            <a:r>
              <a:rPr lang="en-US" dirty="0" smtClean="0"/>
              <a:t>According to the Acoustic </a:t>
            </a:r>
            <a:r>
              <a:rPr lang="en-US" dirty="0" err="1" smtClean="0"/>
              <a:t>Neuroma</a:t>
            </a:r>
            <a:r>
              <a:rPr lang="en-US" dirty="0" smtClean="0"/>
              <a:t> Association, facial nerve dysfunction remains the number one concern among patients undergoing </a:t>
            </a:r>
            <a:r>
              <a:rPr lang="en-US" dirty="0" err="1" smtClean="0"/>
              <a:t>cerebellopontine</a:t>
            </a:r>
            <a:r>
              <a:rPr lang="en-US" dirty="0" smtClean="0"/>
              <a:t> angle surgery.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Facial nerve palsy-Pathogenesis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cause of postoperative facial nerve palsy is direct trauma or nerve stretching during surgery (mostly </a:t>
            </a:r>
            <a:r>
              <a:rPr lang="en-US" dirty="0" err="1" smtClean="0"/>
              <a:t>neuropraxia</a:t>
            </a:r>
            <a:r>
              <a:rPr lang="en-US" dirty="0" smtClean="0"/>
              <a:t>/ </a:t>
            </a:r>
            <a:r>
              <a:rPr lang="en-US" dirty="0" err="1" smtClean="0"/>
              <a:t>axonotmesis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Devascularization</a:t>
            </a:r>
            <a:r>
              <a:rPr lang="en-US" dirty="0" smtClean="0"/>
              <a:t> of nerve segments that are effaced by large tumors.</a:t>
            </a:r>
          </a:p>
          <a:p>
            <a:r>
              <a:rPr lang="en-US" dirty="0" smtClean="0"/>
              <a:t>Thermal injury (both hot and cold)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minimize?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</a:t>
            </a:r>
            <a:r>
              <a:rPr lang="en-US" dirty="0" err="1" smtClean="0"/>
              <a:t>debulking</a:t>
            </a:r>
            <a:r>
              <a:rPr lang="en-US" dirty="0" smtClean="0"/>
              <a:t> f/b dissection</a:t>
            </a:r>
          </a:p>
          <a:p>
            <a:r>
              <a:rPr lang="en-US" dirty="0" smtClean="0"/>
              <a:t>Dissect the tumour from the nerve and not vice-versa</a:t>
            </a:r>
          </a:p>
          <a:p>
            <a:r>
              <a:rPr lang="en-US" dirty="0" smtClean="0"/>
              <a:t>Excessive pressure on facial nerve to be avoided</a:t>
            </a:r>
          </a:p>
          <a:p>
            <a:pPr lvl="1"/>
            <a:r>
              <a:rPr lang="en-US" dirty="0" err="1" smtClean="0"/>
              <a:t>Cottoinoids</a:t>
            </a:r>
            <a:r>
              <a:rPr lang="en-US" dirty="0" smtClean="0"/>
              <a:t> and </a:t>
            </a:r>
            <a:r>
              <a:rPr lang="en-US" dirty="0" err="1" smtClean="0"/>
              <a:t>microsuction</a:t>
            </a:r>
            <a:r>
              <a:rPr lang="en-US" dirty="0" smtClean="0"/>
              <a:t> devices to be used</a:t>
            </a:r>
          </a:p>
          <a:p>
            <a:pPr lvl="1"/>
            <a:r>
              <a:rPr lang="en-US" dirty="0" smtClean="0"/>
              <a:t>Sharp dissection is a must until clear plane is identified</a:t>
            </a:r>
          </a:p>
          <a:p>
            <a:r>
              <a:rPr lang="en-US" dirty="0" smtClean="0"/>
              <a:t>Avoid excessive cerebellar retraction to avoid undue tension on the nerve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Arterial supply of facial nerve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Labyrinthine artery branch of AICA</a:t>
            </a:r>
          </a:p>
          <a:p>
            <a:r>
              <a:rPr lang="en-US" dirty="0" smtClean="0"/>
              <a:t>Greater superficial </a:t>
            </a:r>
            <a:r>
              <a:rPr lang="en-US" dirty="0" err="1" smtClean="0"/>
              <a:t>petrosal</a:t>
            </a:r>
            <a:r>
              <a:rPr lang="en-US" dirty="0" smtClean="0"/>
              <a:t> branch of MMA</a:t>
            </a:r>
          </a:p>
          <a:p>
            <a:r>
              <a:rPr lang="en-US" dirty="0" err="1" smtClean="0"/>
              <a:t>Stylomastoid</a:t>
            </a:r>
            <a:r>
              <a:rPr lang="en-US" dirty="0" smtClean="0"/>
              <a:t> branch of ECA</a:t>
            </a:r>
          </a:p>
          <a:p>
            <a:pPr lvl="1"/>
            <a:r>
              <a:rPr lang="en-US" dirty="0" smtClean="0"/>
              <a:t>Maintaining blood supply is critical</a:t>
            </a:r>
          </a:p>
          <a:p>
            <a:pPr lvl="1"/>
            <a:r>
              <a:rPr lang="en-US" dirty="0" smtClean="0"/>
              <a:t>Avoid inadvertent vascular injury</a:t>
            </a:r>
          </a:p>
          <a:p>
            <a:pPr lvl="1"/>
            <a:r>
              <a:rPr lang="en-US" dirty="0" smtClean="0"/>
              <a:t>Blunt dissection near all vascular structures</a:t>
            </a:r>
          </a:p>
          <a:p>
            <a:pPr lvl="1"/>
            <a:r>
              <a:rPr lang="en-US" b="1" i="1" dirty="0" smtClean="0"/>
              <a:t>Maintain arachnoid plane</a:t>
            </a:r>
          </a:p>
          <a:p>
            <a:pPr lvl="1"/>
            <a:r>
              <a:rPr lang="en-US" dirty="0" smtClean="0"/>
              <a:t>Topical </a:t>
            </a:r>
            <a:r>
              <a:rPr lang="en-US" dirty="0" err="1" smtClean="0"/>
              <a:t>papaverine</a:t>
            </a:r>
            <a:r>
              <a:rPr lang="en-US" dirty="0" smtClean="0"/>
              <a:t> after resection to prevent vasospasm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hot and cold can lead to facial n paresis</a:t>
            </a:r>
          </a:p>
          <a:p>
            <a:pPr lvl="1"/>
            <a:r>
              <a:rPr lang="en-US" dirty="0" smtClean="0"/>
              <a:t>Lasers (CO2) can cause permanent damage</a:t>
            </a:r>
          </a:p>
          <a:p>
            <a:pPr lvl="1"/>
            <a:r>
              <a:rPr lang="en-US" dirty="0" smtClean="0"/>
              <a:t>Caution while using bipolar </a:t>
            </a:r>
            <a:r>
              <a:rPr lang="en-US" dirty="0" err="1" smtClean="0"/>
              <a:t>cautery</a:t>
            </a:r>
            <a:r>
              <a:rPr lang="en-US" dirty="0" smtClean="0"/>
              <a:t> near nerves</a:t>
            </a:r>
          </a:p>
          <a:p>
            <a:pPr lvl="1"/>
            <a:r>
              <a:rPr lang="en-US" dirty="0" smtClean="0"/>
              <a:t>During drilling of IAM, continuous warm saline irrigation is recommended.</a:t>
            </a:r>
          </a:p>
          <a:p>
            <a:r>
              <a:rPr lang="en-US" dirty="0" smtClean="0"/>
              <a:t>Overly cold irrigation may "stun" the nerve and is avoidable with use of warmed saline solutions.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r>
              <a:rPr lang="en-US" dirty="0" smtClean="0"/>
              <a:t>If facial nerve disrupted during surgery</a:t>
            </a:r>
          </a:p>
          <a:p>
            <a:pPr lvl="1"/>
            <a:r>
              <a:rPr lang="en-US" dirty="0" smtClean="0"/>
              <a:t>Immediate repair is advisable</a:t>
            </a:r>
          </a:p>
          <a:p>
            <a:pPr lvl="2"/>
            <a:r>
              <a:rPr lang="en-US" dirty="0" smtClean="0"/>
              <a:t>Direct proximal to distal </a:t>
            </a:r>
            <a:r>
              <a:rPr lang="en-US" dirty="0" err="1" smtClean="0"/>
              <a:t>anastomosis</a:t>
            </a:r>
            <a:endParaRPr lang="en-US" dirty="0" smtClean="0"/>
          </a:p>
          <a:p>
            <a:pPr lvl="2"/>
            <a:r>
              <a:rPr lang="en-US" dirty="0" smtClean="0"/>
              <a:t>Intracranial- intra-temporal (by drilling the temporal bone)</a:t>
            </a:r>
          </a:p>
          <a:p>
            <a:pPr lvl="2"/>
            <a:r>
              <a:rPr lang="en-US" dirty="0" smtClean="0"/>
              <a:t>Intracranial- </a:t>
            </a:r>
            <a:r>
              <a:rPr lang="en-US" dirty="0" err="1" smtClean="0"/>
              <a:t>extracranial</a:t>
            </a:r>
            <a:r>
              <a:rPr lang="en-US" dirty="0" smtClean="0"/>
              <a:t> techniques </a:t>
            </a:r>
          </a:p>
          <a:p>
            <a:r>
              <a:rPr lang="en-US" dirty="0" smtClean="0"/>
              <a:t>If no function returns- then facial reanimation</a:t>
            </a:r>
          </a:p>
          <a:p>
            <a:pPr lvl="1"/>
            <a:r>
              <a:rPr lang="en-US" dirty="0" smtClean="0"/>
              <a:t>Not later than 1 year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Intra-op facial nerve monitoring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err="1" smtClean="0"/>
              <a:t>Olivecrona</a:t>
            </a:r>
            <a:r>
              <a:rPr lang="en-US" dirty="0" smtClean="0"/>
              <a:t> was the first to monitor facial function during surgery-1950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Practical neurophysiologic monitoring first introduced by Delgado in 1979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Now considered a standard in VS surgery.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VII </a:t>
            </a:r>
            <a:r>
              <a:rPr lang="en-US" dirty="0" err="1" smtClean="0"/>
              <a:t>nv</a:t>
            </a:r>
            <a:r>
              <a:rPr lang="en-US" dirty="0" smtClean="0"/>
              <a:t> monitoring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EMG monitoring of muscles innervated by VII </a:t>
            </a:r>
            <a:r>
              <a:rPr lang="en-US" sz="2000" dirty="0" err="1" smtClean="0"/>
              <a:t>nv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Displayed on an oscilloscope connected to an audio amplifier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Statistically significant difference in anatomical &amp; functional VII </a:t>
            </a:r>
            <a:r>
              <a:rPr lang="en-US" sz="2000" dirty="0" err="1" smtClean="0"/>
              <a:t>nv</a:t>
            </a:r>
            <a:r>
              <a:rPr lang="en-US" sz="2000" dirty="0" smtClean="0"/>
              <a:t> preservation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Enables the surgeon to obtain instantaneous feedback on facial nerve firing during tumor dissection</a:t>
            </a:r>
          </a:p>
          <a:p>
            <a:r>
              <a:rPr lang="en-US" dirty="0" smtClean="0"/>
              <a:t>Stimulation of the facial nerve at the brainstem with a threshold &lt;0.05 </a:t>
            </a:r>
            <a:r>
              <a:rPr lang="en-US" dirty="0" err="1" smtClean="0"/>
              <a:t>mA</a:t>
            </a:r>
            <a:r>
              <a:rPr lang="en-US" dirty="0" smtClean="0"/>
              <a:t> predicts good facial nerve outcome.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Anatomy of facial nerve</a:t>
            </a:r>
          </a:p>
          <a:p>
            <a:r>
              <a:rPr lang="en-US" dirty="0" smtClean="0"/>
              <a:t>Imaging</a:t>
            </a:r>
          </a:p>
          <a:p>
            <a:r>
              <a:rPr lang="en-US" dirty="0" smtClean="0"/>
              <a:t>Intra-op landmarks and intra-op nerve monitoring</a:t>
            </a:r>
          </a:p>
          <a:p>
            <a:r>
              <a:rPr lang="en-US" dirty="0" smtClean="0"/>
              <a:t>Grading of facial palsy</a:t>
            </a:r>
          </a:p>
          <a:p>
            <a:r>
              <a:rPr lang="en-US" dirty="0" smtClean="0"/>
              <a:t>Factors associated with preservation of facial nerve</a:t>
            </a:r>
          </a:p>
          <a:p>
            <a:pPr lvl="1"/>
            <a:r>
              <a:rPr lang="en-US" dirty="0" smtClean="0"/>
              <a:t>Microsurgical resection</a:t>
            </a:r>
          </a:p>
          <a:p>
            <a:pPr lvl="1"/>
            <a:r>
              <a:rPr lang="en-US" dirty="0" smtClean="0"/>
              <a:t>Radiosurgery</a:t>
            </a:r>
          </a:p>
          <a:p>
            <a:r>
              <a:rPr lang="en-US" dirty="0" smtClean="0"/>
              <a:t>Facial nerve re-animation techniques</a:t>
            </a:r>
          </a:p>
          <a:p>
            <a:r>
              <a:rPr lang="en-US" dirty="0" smtClean="0"/>
              <a:t>Conclusions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Allows definitive and early identification of facial nerve and thereby speeds up the dissection</a:t>
            </a:r>
          </a:p>
          <a:p>
            <a:r>
              <a:rPr lang="en-US" dirty="0" smtClean="0"/>
              <a:t>Reduced the operative times substantially, although not enhanced the facial nerve preservation substantially</a:t>
            </a:r>
          </a:p>
          <a:p>
            <a:pPr lvl="1"/>
            <a:r>
              <a:rPr lang="en-US" sz="1200" i="1" dirty="0" err="1" smtClean="0"/>
              <a:t>Sampath</a:t>
            </a:r>
            <a:r>
              <a:rPr lang="en-US" sz="1200" i="1" dirty="0" smtClean="0"/>
              <a:t> et al: Facial nerve injury in acoustic </a:t>
            </a:r>
            <a:r>
              <a:rPr lang="en-US" sz="1200" i="1" dirty="0" err="1" smtClean="0"/>
              <a:t>neuroma</a:t>
            </a:r>
            <a:r>
              <a:rPr lang="en-US" sz="1200" i="1" dirty="0" smtClean="0"/>
              <a:t> (vestibular schwannoma) surgery: </a:t>
            </a:r>
            <a:r>
              <a:rPr lang="en-US" sz="1400" i="1" dirty="0" smtClean="0"/>
              <a:t>etiology and prevention. </a:t>
            </a:r>
            <a:r>
              <a:rPr lang="en-US" sz="1400" i="1" dirty="0" err="1" smtClean="0"/>
              <a:t>Neurosurg</a:t>
            </a:r>
            <a:r>
              <a:rPr lang="en-US" sz="1400" i="1" dirty="0" smtClean="0"/>
              <a:t> Focus 1998</a:t>
            </a:r>
          </a:p>
          <a:p>
            <a:r>
              <a:rPr lang="en-US" dirty="0" smtClean="0"/>
              <a:t>Stimulation should be used liberally throughout the operation.</a:t>
            </a:r>
          </a:p>
          <a:p>
            <a:r>
              <a:rPr lang="en-US" dirty="0" smtClean="0"/>
              <a:t>Electrical status of the nerve to be always determined immediately before closure by stimulation at the brainstem and the entire course.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Immediately postoperatively, 75% of the 0.1 </a:t>
            </a:r>
            <a:r>
              <a:rPr lang="en-US" dirty="0" err="1" smtClean="0"/>
              <a:t>mA</a:t>
            </a:r>
            <a:r>
              <a:rPr lang="en-US" dirty="0" smtClean="0"/>
              <a:t> threshold group, 42% of the 0.2 </a:t>
            </a:r>
            <a:r>
              <a:rPr lang="en-US" dirty="0" err="1" smtClean="0"/>
              <a:t>mA</a:t>
            </a:r>
            <a:r>
              <a:rPr lang="en-US" dirty="0" smtClean="0"/>
              <a:t> group and 18% of the &gt;= 0.3 </a:t>
            </a:r>
            <a:r>
              <a:rPr lang="en-US" dirty="0" err="1" smtClean="0"/>
              <a:t>mA</a:t>
            </a:r>
            <a:r>
              <a:rPr lang="en-US" dirty="0" smtClean="0"/>
              <a:t> group had good (Grade I or II) facial nerve function. </a:t>
            </a:r>
          </a:p>
          <a:p>
            <a:r>
              <a:rPr lang="en-US" dirty="0" smtClean="0"/>
              <a:t>One year postoperatively, 90% of the 0.1 </a:t>
            </a:r>
            <a:r>
              <a:rPr lang="en-US" dirty="0" err="1" smtClean="0"/>
              <a:t>mA</a:t>
            </a:r>
            <a:r>
              <a:rPr lang="en-US" dirty="0" smtClean="0"/>
              <a:t> group, 58% of the 0.2 </a:t>
            </a:r>
            <a:r>
              <a:rPr lang="en-US" dirty="0" err="1" smtClean="0"/>
              <a:t>mA</a:t>
            </a:r>
            <a:r>
              <a:rPr lang="en-US" dirty="0" smtClean="0"/>
              <a:t> group and 41% of the &gt;= 0.3 </a:t>
            </a:r>
            <a:r>
              <a:rPr lang="en-US" dirty="0" err="1" smtClean="0"/>
              <a:t>mA</a:t>
            </a:r>
            <a:r>
              <a:rPr lang="en-US" dirty="0" smtClean="0"/>
              <a:t> group had Grade I or II function. </a:t>
            </a:r>
          </a:p>
          <a:p>
            <a:r>
              <a:rPr lang="en-US" dirty="0" smtClean="0"/>
              <a:t>Statistically significant breakpoint of 0.2 </a:t>
            </a:r>
            <a:r>
              <a:rPr lang="en-US" dirty="0" err="1" smtClean="0"/>
              <a:t>mA</a:t>
            </a:r>
            <a:r>
              <a:rPr lang="en-US" dirty="0" smtClean="0"/>
              <a:t> was found to predict good postoperative facial function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856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of cases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Anatomical</a:t>
                      </a:r>
                      <a:r>
                        <a:rPr lang="en-US" baseline="0" dirty="0" smtClean="0"/>
                        <a:t> preservation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Functional preservation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removal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93.4%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Lalwani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1997</a:t>
                      </a:r>
                    </a:p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</a:p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93%</a:t>
                      </a:r>
                    </a:p>
                    <a:p>
                      <a:r>
                        <a:rPr lang="en-US" dirty="0" smtClean="0"/>
                        <a:t>98.5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90%</a:t>
                      </a:r>
                    </a:p>
                    <a:p>
                      <a:r>
                        <a:rPr lang="en-US" dirty="0" smtClean="0"/>
                        <a:t>81% (overall)</a:t>
                      </a:r>
                    </a:p>
                    <a:p>
                      <a:r>
                        <a:rPr lang="en-US" dirty="0" smtClean="0"/>
                        <a:t>100%  in T1,T2,T3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Sampath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89.7%</a:t>
                      </a:r>
                    </a:p>
                    <a:p>
                      <a:r>
                        <a:rPr lang="en-US" dirty="0" smtClean="0"/>
                        <a:t>(&lt; 2.5</a:t>
                      </a:r>
                      <a:r>
                        <a:rPr lang="en-US" baseline="0" dirty="0" smtClean="0"/>
                        <a:t> cm-100%; </a:t>
                      </a:r>
                    </a:p>
                    <a:p>
                      <a:r>
                        <a:rPr lang="en-US" baseline="0" dirty="0" smtClean="0"/>
                        <a:t>&gt; 3 cm-90%)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AIIMS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Facial nerve anatomically preserved in 78%, last follow up- 82% patients showed acceptable facial function. </a:t>
            </a:r>
          </a:p>
          <a:p>
            <a:r>
              <a:rPr lang="en-US" sz="2800" dirty="0" smtClean="0"/>
              <a:t>GTR in 24.2%, NTR 47.2% and STR 28.6%. </a:t>
            </a:r>
          </a:p>
          <a:p>
            <a:pPr lvl="1"/>
            <a:r>
              <a:rPr lang="en-US" i="1" dirty="0" smtClean="0"/>
              <a:t>Microsurgical management of giant acoustic </a:t>
            </a:r>
            <a:r>
              <a:rPr lang="en-US" i="1" dirty="0" err="1" smtClean="0"/>
              <a:t>neuromas</a:t>
            </a:r>
            <a:r>
              <a:rPr lang="en-US" i="1" dirty="0" smtClean="0"/>
              <a:t>: An institutional series of 400 cases: </a:t>
            </a:r>
            <a:r>
              <a:rPr lang="en-US" i="1" dirty="0" err="1" smtClean="0"/>
              <a:t>Sinha</a:t>
            </a:r>
            <a:r>
              <a:rPr lang="en-US" i="1" dirty="0" smtClean="0"/>
              <a:t> S, Sharma B S, Asian Journal of Neurosurgery 2008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Microsurgical resection: </a:t>
            </a:r>
            <a:r>
              <a:rPr lang="en-US" b="1" dirty="0" smtClean="0">
                <a:solidFill>
                  <a:srgbClr val="FF0000"/>
                </a:solidFill>
              </a:rPr>
              <a:t>(78-85%)</a:t>
            </a:r>
          </a:p>
          <a:p>
            <a:pPr lvl="1"/>
            <a:r>
              <a:rPr lang="en-US" dirty="0" smtClean="0"/>
              <a:t>Age &lt; 65 yrs (84% v/s 71%)</a:t>
            </a:r>
          </a:p>
          <a:p>
            <a:pPr lvl="1"/>
            <a:r>
              <a:rPr lang="en-US" dirty="0" smtClean="0"/>
              <a:t>Approach: Middle </a:t>
            </a:r>
            <a:r>
              <a:rPr lang="en-US" dirty="0" err="1" smtClean="0"/>
              <a:t>fossa</a:t>
            </a:r>
            <a:r>
              <a:rPr lang="en-US" dirty="0" smtClean="0"/>
              <a:t> approach (85%)&gt; </a:t>
            </a:r>
            <a:r>
              <a:rPr lang="en-US" dirty="0" err="1" smtClean="0"/>
              <a:t>Translabyrinthine</a:t>
            </a:r>
            <a:r>
              <a:rPr lang="en-US" dirty="0" smtClean="0"/>
              <a:t> (81%)&gt; </a:t>
            </a:r>
            <a:r>
              <a:rPr lang="en-US" dirty="0" err="1" smtClean="0"/>
              <a:t>Suboccipital</a:t>
            </a:r>
            <a:r>
              <a:rPr lang="en-US" dirty="0" smtClean="0"/>
              <a:t>(78%)</a:t>
            </a:r>
          </a:p>
          <a:p>
            <a:pPr lvl="1"/>
            <a:r>
              <a:rPr lang="en-US" dirty="0" smtClean="0"/>
              <a:t>Tumour size: &lt; 20 mm (90% v/s 67%)</a:t>
            </a:r>
          </a:p>
          <a:p>
            <a:pPr lvl="1"/>
            <a:r>
              <a:rPr lang="en-US" dirty="0" smtClean="0"/>
              <a:t>Use of intra-op nerve monitoring (76% v/s 71%)</a:t>
            </a:r>
          </a:p>
          <a:p>
            <a:pPr lvl="2"/>
            <a:r>
              <a:rPr lang="en-US" i="1" dirty="0" err="1" smtClean="0"/>
              <a:t>Sughrue</a:t>
            </a:r>
            <a:r>
              <a:rPr lang="en-US" i="1" dirty="0" smtClean="0"/>
              <a:t> ME et al: </a:t>
            </a:r>
            <a:r>
              <a:rPr lang="en-US" b="1" i="1" dirty="0" smtClean="0"/>
              <a:t>Preservation of facial nerve function after resection of vestibular schwannoma.</a:t>
            </a:r>
            <a:r>
              <a:rPr lang="en-US" i="1" dirty="0" smtClean="0"/>
              <a:t> Br J </a:t>
            </a:r>
            <a:r>
              <a:rPr lang="en-US" i="1" dirty="0" err="1" smtClean="0"/>
              <a:t>Neurosurg</a:t>
            </a:r>
            <a:r>
              <a:rPr lang="en-US" i="1" dirty="0" smtClean="0"/>
              <a:t> 2010 Dec</a:t>
            </a:r>
          </a:p>
          <a:p>
            <a:pPr lvl="2"/>
            <a:r>
              <a:rPr lang="en-US" i="1" dirty="0" smtClean="0"/>
              <a:t>79 studies, 11873 pts </a:t>
            </a:r>
          </a:p>
          <a:p>
            <a:pPr lvl="2"/>
            <a:r>
              <a:rPr lang="en-US" i="1" dirty="0" smtClean="0"/>
              <a:t>Grade 3 or higher facial palsy were excluded.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r>
              <a:rPr lang="en-US" dirty="0" smtClean="0"/>
              <a:t>Radiosurgery: </a:t>
            </a:r>
            <a:r>
              <a:rPr lang="en-US" b="1" dirty="0" smtClean="0">
                <a:solidFill>
                  <a:srgbClr val="FF0000"/>
                </a:solidFill>
              </a:rPr>
              <a:t>(96.2%)</a:t>
            </a:r>
          </a:p>
          <a:p>
            <a:pPr lvl="1"/>
            <a:r>
              <a:rPr lang="en-US" dirty="0" smtClean="0"/>
              <a:t>Tumour volume- &lt;1.5 cm</a:t>
            </a:r>
            <a:r>
              <a:rPr lang="en-US" baseline="30000" dirty="0" smtClean="0"/>
              <a:t>3</a:t>
            </a:r>
          </a:p>
          <a:p>
            <a:pPr lvl="1"/>
            <a:r>
              <a:rPr lang="en-US" dirty="0" smtClean="0"/>
              <a:t>Marginal radiation dose&lt;/=13 Gy</a:t>
            </a:r>
          </a:p>
          <a:p>
            <a:pPr lvl="1"/>
            <a:r>
              <a:rPr lang="en-US" dirty="0" smtClean="0"/>
              <a:t>Age&lt; 60 yrs</a:t>
            </a:r>
          </a:p>
          <a:p>
            <a:pPr lvl="2"/>
            <a:r>
              <a:rPr lang="en-US" i="1" dirty="0" smtClean="0"/>
              <a:t>Yang I et al: </a:t>
            </a:r>
            <a:r>
              <a:rPr lang="en-US" b="1" i="1" dirty="0" smtClean="0"/>
              <a:t>Facial nerve preservation after vestibular schwannoma Gamma Knife radiosurgery.</a:t>
            </a:r>
            <a:r>
              <a:rPr lang="en-US" i="1" dirty="0" smtClean="0"/>
              <a:t>  J </a:t>
            </a:r>
            <a:r>
              <a:rPr lang="en-US" i="1" dirty="0" err="1" smtClean="0"/>
              <a:t>Neurooncol</a:t>
            </a:r>
            <a:r>
              <a:rPr lang="en-US" i="1" dirty="0" smtClean="0"/>
              <a:t> 2009 May</a:t>
            </a:r>
          </a:p>
          <a:p>
            <a:pPr lvl="2"/>
            <a:r>
              <a:rPr lang="en-US" i="1" dirty="0" smtClean="0"/>
              <a:t>23 studies, 2200 pts. </a:t>
            </a:r>
          </a:p>
          <a:p>
            <a:pPr lvl="2"/>
            <a:r>
              <a:rPr lang="en-US" i="1" dirty="0" smtClean="0"/>
              <a:t>Average F/U-54.1+/- 31.3 mts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Facial nerve sparing approach for 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tumours (&lt;2.2 cm</a:t>
            </a:r>
            <a:r>
              <a:rPr lang="en-US" baseline="30000" dirty="0" smtClean="0"/>
              <a:t>3</a:t>
            </a:r>
            <a:r>
              <a:rPr lang="en-US" dirty="0" smtClean="0"/>
              <a:t>)- Primary GKRS</a:t>
            </a:r>
          </a:p>
          <a:p>
            <a:r>
              <a:rPr lang="en-US" dirty="0" smtClean="0"/>
              <a:t>Larger  tumours (&gt;3 cm)/ severe symptoms- Primary microsurgical resection</a:t>
            </a:r>
          </a:p>
          <a:p>
            <a:pPr lvl="1"/>
            <a:r>
              <a:rPr lang="en-US" dirty="0" smtClean="0"/>
              <a:t>GTR- if feasible and facial nerve not at risk (by IOP monitoring)</a:t>
            </a:r>
          </a:p>
          <a:p>
            <a:pPr lvl="1"/>
            <a:r>
              <a:rPr lang="en-US" dirty="0" smtClean="0"/>
              <a:t>Or else STR f/b GKRS for significant residual/recurrent tumour. </a:t>
            </a:r>
          </a:p>
          <a:p>
            <a:r>
              <a:rPr lang="en-US" dirty="0" smtClean="0"/>
              <a:t>Rate of preservation-around 97%</a:t>
            </a:r>
          </a:p>
          <a:p>
            <a:pPr lvl="1"/>
            <a:r>
              <a:rPr lang="en-US" sz="1800" i="1" dirty="0" err="1" smtClean="0"/>
              <a:t>Haque</a:t>
            </a:r>
            <a:r>
              <a:rPr lang="en-US" sz="1800" i="1" dirty="0" smtClean="0"/>
              <a:t> R et al: Efficacy of facial nerve–sparing approach in patients with vestibular schwannomas. JNS Nov 2011.</a:t>
            </a:r>
            <a:endParaRPr lang="en-US" sz="1800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Facial nerve re-animation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 to interventions that restore facial symmetry, resting tone, voluntary movement, or a combination of these.</a:t>
            </a:r>
          </a:p>
          <a:p>
            <a:r>
              <a:rPr lang="en-US" dirty="0" smtClean="0"/>
              <a:t>Several broad categories of facial reanimation techniques exist</a:t>
            </a:r>
          </a:p>
          <a:p>
            <a:pPr lvl="1"/>
            <a:r>
              <a:rPr lang="en-US" dirty="0" err="1" smtClean="0"/>
              <a:t>Reinnervation</a:t>
            </a:r>
            <a:r>
              <a:rPr lang="en-US" dirty="0" smtClean="0"/>
              <a:t> techniques</a:t>
            </a:r>
          </a:p>
          <a:p>
            <a:pPr lvl="1"/>
            <a:r>
              <a:rPr lang="en-US" dirty="0" smtClean="0"/>
              <a:t>Muscle transfers and </a:t>
            </a:r>
          </a:p>
          <a:p>
            <a:pPr lvl="1"/>
            <a:r>
              <a:rPr lang="en-US" dirty="0" smtClean="0"/>
              <a:t>Static procedures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20875"/>
            <a:ext cx="4038600" cy="4433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b="1" dirty="0" smtClean="0"/>
              <a:t>Dynamic procedures-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     improve facial tone &amp;   motor function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Primary nerve repair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Nerve grafting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Neuromuscular pedicle grafts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Regional muscle Transposition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err="1" smtClean="0"/>
              <a:t>Microvascular</a:t>
            </a:r>
            <a:r>
              <a:rPr lang="en-US" sz="1900" dirty="0" smtClean="0"/>
              <a:t> muscle transfers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dirty="0" smtClean="0"/>
          </a:p>
          <a:p>
            <a:pPr lvl="2" eaLnBrk="1" hangingPunct="1">
              <a:lnSpc>
                <a:spcPct val="80000"/>
              </a:lnSpc>
            </a:pPr>
            <a:endParaRPr lang="en-US" sz="1900" dirty="0" smtClean="0"/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dirty="0" smtClean="0"/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</p:txBody>
      </p:sp>
      <p:sp>
        <p:nvSpPr>
          <p:cNvPr id="7475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920875"/>
            <a:ext cx="4038600" cy="4433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b="1" dirty="0" smtClean="0"/>
              <a:t>Static procedures-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chemeClr val="accent2"/>
                </a:solidFill>
              </a:rPr>
              <a:t>  -  </a:t>
            </a:r>
            <a:r>
              <a:rPr lang="en-US" sz="2200" dirty="0" smtClean="0">
                <a:solidFill>
                  <a:srgbClr val="FF0000"/>
                </a:solidFill>
              </a:rPr>
              <a:t>add support and symmetry to the patient’s face at rest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chemeClr val="accent2"/>
                </a:solidFill>
              </a:rPr>
              <a:t>  - </a:t>
            </a:r>
            <a:r>
              <a:rPr lang="en-US" sz="2200" dirty="0" smtClean="0"/>
              <a:t>supplement results of nerve grafting/ dynamic procedures</a:t>
            </a:r>
            <a:endParaRPr lang="en-US" sz="2200" b="1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Gold weight implantation in upper eyelid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Palpebral sling placement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Lower lid </a:t>
            </a:r>
            <a:r>
              <a:rPr lang="en-US" sz="1900" dirty="0" err="1" smtClean="0"/>
              <a:t>ectropion</a:t>
            </a:r>
            <a:r>
              <a:rPr lang="en-US" sz="1900" dirty="0" smtClean="0"/>
              <a:t> correction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</a:t>
            </a:r>
            <a:r>
              <a:rPr lang="en-US" dirty="0" err="1" smtClean="0"/>
              <a:t>innervation</a:t>
            </a:r>
            <a:r>
              <a:rPr lang="en-US" dirty="0" smtClean="0"/>
              <a:t>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termed </a:t>
            </a:r>
            <a:r>
              <a:rPr lang="en-US" i="1" u="sng" dirty="0" smtClean="0"/>
              <a:t>nerve substitution techniques</a:t>
            </a:r>
          </a:p>
          <a:p>
            <a:r>
              <a:rPr lang="en-US" dirty="0" smtClean="0"/>
              <a:t>Provide neural input to the distal facial nerve through motor nerves other than the </a:t>
            </a:r>
            <a:r>
              <a:rPr lang="en-US" dirty="0" err="1" smtClean="0"/>
              <a:t>ipsilateral</a:t>
            </a:r>
            <a:r>
              <a:rPr lang="en-US" dirty="0" smtClean="0"/>
              <a:t> facial nerve</a:t>
            </a:r>
          </a:p>
          <a:p>
            <a:r>
              <a:rPr lang="en-US" dirty="0" smtClean="0"/>
              <a:t>Nerves used:</a:t>
            </a:r>
          </a:p>
          <a:p>
            <a:pPr lvl="1"/>
            <a:r>
              <a:rPr lang="en-US" dirty="0" smtClean="0"/>
              <a:t>Hypoglossal nerve-MC used</a:t>
            </a:r>
          </a:p>
          <a:p>
            <a:pPr lvl="1"/>
            <a:r>
              <a:rPr lang="en-US" dirty="0" smtClean="0"/>
              <a:t>C/L facial nerve</a:t>
            </a:r>
          </a:p>
          <a:p>
            <a:pPr lvl="1"/>
            <a:r>
              <a:rPr lang="en-US" dirty="0" smtClean="0"/>
              <a:t>Others</a:t>
            </a:r>
          </a:p>
          <a:p>
            <a:pPr lvl="2"/>
            <a:r>
              <a:rPr lang="en-US" dirty="0" smtClean="0"/>
              <a:t>Spinal accessory</a:t>
            </a:r>
          </a:p>
          <a:p>
            <a:pPr lvl="2"/>
            <a:r>
              <a:rPr lang="en-US" dirty="0" smtClean="0"/>
              <a:t>Trigeminal nerve</a:t>
            </a:r>
          </a:p>
          <a:p>
            <a:pPr lvl="2"/>
            <a:r>
              <a:rPr lang="en-US" dirty="0" smtClean="0"/>
              <a:t>Glossopharyngeal nerve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Vestibular schwannomas- Most common of intracranial </a:t>
            </a:r>
            <a:r>
              <a:rPr lang="en-US" dirty="0" err="1" smtClean="0"/>
              <a:t>schwannomas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Arise from the transition zone of myelin at the </a:t>
            </a:r>
            <a:r>
              <a:rPr lang="en-US" dirty="0" err="1" smtClean="0"/>
              <a:t>porus</a:t>
            </a:r>
            <a:r>
              <a:rPr lang="en-US" dirty="0" smtClean="0"/>
              <a:t> </a:t>
            </a:r>
            <a:r>
              <a:rPr lang="en-US" dirty="0" err="1" smtClean="0"/>
              <a:t>acousticus</a:t>
            </a:r>
            <a:r>
              <a:rPr lang="en-US" dirty="0" smtClean="0"/>
              <a:t> (</a:t>
            </a:r>
            <a:r>
              <a:rPr lang="en-US" dirty="0" err="1" smtClean="0"/>
              <a:t>Obersteiner</a:t>
            </a:r>
            <a:r>
              <a:rPr lang="en-US" dirty="0" smtClean="0"/>
              <a:t>- </a:t>
            </a:r>
            <a:r>
              <a:rPr lang="en-US" dirty="0" err="1"/>
              <a:t>R</a:t>
            </a:r>
            <a:r>
              <a:rPr lang="en-US" dirty="0" err="1" smtClean="0"/>
              <a:t>eidlich</a:t>
            </a:r>
            <a:r>
              <a:rPr lang="en-US" dirty="0" smtClean="0"/>
              <a:t> zone)</a:t>
            </a:r>
          </a:p>
          <a:p>
            <a:r>
              <a:rPr lang="en-US" dirty="0" smtClean="0"/>
              <a:t>MC arise from the inferior vestibular nerve</a:t>
            </a:r>
          </a:p>
          <a:p>
            <a:r>
              <a:rPr lang="en-US" dirty="0" smtClean="0"/>
              <a:t>Peak incidence in 4</a:t>
            </a:r>
            <a:r>
              <a:rPr lang="en-US" baseline="30000" dirty="0" smtClean="0"/>
              <a:t>th</a:t>
            </a:r>
            <a:r>
              <a:rPr lang="en-US" dirty="0" smtClean="0"/>
              <a:t> -6</a:t>
            </a:r>
            <a:r>
              <a:rPr lang="en-US" baseline="30000" dirty="0" smtClean="0"/>
              <a:t>th</a:t>
            </a:r>
            <a:r>
              <a:rPr lang="en-US" dirty="0" smtClean="0"/>
              <a:t> decade</a:t>
            </a:r>
          </a:p>
          <a:p>
            <a:r>
              <a:rPr lang="en-US" dirty="0" smtClean="0"/>
              <a:t>Sporadic/Familial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Muscle transposition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Indicated in cases of significant atrophy of facial musculature</a:t>
            </a:r>
          </a:p>
          <a:p>
            <a:r>
              <a:rPr lang="en-US" dirty="0" smtClean="0"/>
              <a:t>Muscles used</a:t>
            </a:r>
          </a:p>
          <a:p>
            <a:pPr lvl="1"/>
            <a:r>
              <a:rPr lang="en-US" dirty="0" err="1" smtClean="0"/>
              <a:t>Temporalis</a:t>
            </a:r>
            <a:r>
              <a:rPr lang="en-US" dirty="0" smtClean="0"/>
              <a:t>- MC used</a:t>
            </a:r>
          </a:p>
          <a:p>
            <a:pPr lvl="1"/>
            <a:r>
              <a:rPr lang="en-US" dirty="0" smtClean="0"/>
              <a:t>Others</a:t>
            </a:r>
          </a:p>
          <a:p>
            <a:pPr lvl="2"/>
            <a:r>
              <a:rPr lang="en-US" dirty="0" err="1" smtClean="0"/>
              <a:t>Masseter</a:t>
            </a:r>
            <a:endParaRPr lang="en-US" dirty="0" smtClean="0"/>
          </a:p>
          <a:p>
            <a:pPr lvl="2"/>
            <a:r>
              <a:rPr lang="en-US" dirty="0" err="1" smtClean="0"/>
              <a:t>Digastric</a:t>
            </a:r>
            <a:endParaRPr lang="en-US" dirty="0" smtClean="0"/>
          </a:p>
          <a:p>
            <a:pPr lvl="1"/>
            <a:r>
              <a:rPr lang="en-US" dirty="0" smtClean="0"/>
              <a:t>Free muscle transfers</a:t>
            </a:r>
          </a:p>
          <a:p>
            <a:pPr lvl="2"/>
            <a:r>
              <a:rPr lang="en-US" dirty="0" err="1" smtClean="0"/>
              <a:t>Gracilis</a:t>
            </a:r>
            <a:r>
              <a:rPr lang="en-US" dirty="0" smtClean="0"/>
              <a:t> </a:t>
            </a:r>
          </a:p>
          <a:p>
            <a:pPr lvl="2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733800" y="5934670"/>
            <a:ext cx="2235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facial reanimation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Indications:</a:t>
            </a:r>
          </a:p>
          <a:p>
            <a:pPr lvl="1"/>
            <a:r>
              <a:rPr lang="en-US" dirty="0" smtClean="0"/>
              <a:t>Patients who are poor candidates for prolonged general anesthesia for medical reasons</a:t>
            </a:r>
          </a:p>
          <a:p>
            <a:pPr lvl="1"/>
            <a:r>
              <a:rPr lang="en-US" dirty="0" smtClean="0"/>
              <a:t>Patients with a poor prognosis in whom reanimation over a long time is not appropriate</a:t>
            </a:r>
          </a:p>
          <a:p>
            <a:pPr lvl="1"/>
            <a:r>
              <a:rPr lang="en-US" dirty="0" smtClean="0"/>
              <a:t>Dynamic reanimation failures.</a:t>
            </a:r>
          </a:p>
          <a:p>
            <a:pPr lvl="1"/>
            <a:r>
              <a:rPr lang="en-US" dirty="0" smtClean="0"/>
              <a:t>Patients with partial recovery following Bell’s palsy, Ramsay Hunt syndrome, or other conditions leading to aberrant regeneration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r>
              <a:rPr lang="en-US" dirty="0" smtClean="0"/>
              <a:t>Nasal valve repair-for dilator </a:t>
            </a:r>
            <a:r>
              <a:rPr lang="en-US" dirty="0" err="1" smtClean="0"/>
              <a:t>nares</a:t>
            </a:r>
            <a:r>
              <a:rPr lang="en-US" dirty="0" smtClean="0"/>
              <a:t> paralysis</a:t>
            </a:r>
          </a:p>
          <a:p>
            <a:r>
              <a:rPr lang="en-US" sz="2800" dirty="0" smtClean="0"/>
              <a:t>Static procedures for paralyzed eyelids</a:t>
            </a:r>
          </a:p>
          <a:p>
            <a:pPr lvl="1"/>
            <a:r>
              <a:rPr lang="en-US" dirty="0" smtClean="0"/>
              <a:t>Lateral </a:t>
            </a:r>
            <a:r>
              <a:rPr lang="en-US" dirty="0" err="1" smtClean="0"/>
              <a:t>tarsorrhaphy</a:t>
            </a:r>
            <a:r>
              <a:rPr lang="en-US" dirty="0" smtClean="0"/>
              <a:t> ( ? cosmetic concern)</a:t>
            </a:r>
          </a:p>
          <a:p>
            <a:pPr lvl="1"/>
            <a:r>
              <a:rPr lang="en-US" u="sng" dirty="0" smtClean="0"/>
              <a:t>Gold weight implantation in upper eyelid </a:t>
            </a:r>
            <a:r>
              <a:rPr lang="en-US" dirty="0" smtClean="0"/>
              <a:t>– to restore eyelid closure</a:t>
            </a:r>
          </a:p>
          <a:p>
            <a:pPr lvl="1"/>
            <a:r>
              <a:rPr lang="en-US" dirty="0" smtClean="0"/>
              <a:t>Palpebral sling placement</a:t>
            </a:r>
          </a:p>
          <a:p>
            <a:pPr lvl="1"/>
            <a:r>
              <a:rPr lang="en-US" dirty="0" smtClean="0"/>
              <a:t>Procedure to correct lower lid </a:t>
            </a:r>
            <a:r>
              <a:rPr lang="en-US" dirty="0" err="1" smtClean="0"/>
              <a:t>ectropion</a:t>
            </a:r>
            <a:r>
              <a:rPr lang="en-US" dirty="0" smtClean="0"/>
              <a:t> – implant a piece of auricular cartilage in the lower eyelid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Goals of surgery- changed from prolongation of life to preservation of cranial nerve function</a:t>
            </a:r>
          </a:p>
          <a:p>
            <a:r>
              <a:rPr lang="en-US" dirty="0" smtClean="0"/>
              <a:t>Sound anatomical knowledge, good microsurgical techniques, especially maintenance of anatomical planes- very crucial</a:t>
            </a:r>
          </a:p>
          <a:p>
            <a:r>
              <a:rPr lang="en-US" dirty="0" smtClean="0"/>
              <a:t>Pre-op tumour size- significant factor in facial nerve outcome</a:t>
            </a:r>
          </a:p>
          <a:p>
            <a:r>
              <a:rPr lang="en-US" dirty="0" smtClean="0"/>
              <a:t>Use of intra-op nerve monitoring- valuable adjunct </a:t>
            </a:r>
            <a:r>
              <a:rPr lang="en-US" smtClean="0"/>
              <a:t>in acoustic </a:t>
            </a:r>
            <a:r>
              <a:rPr lang="en-US" dirty="0" smtClean="0"/>
              <a:t>tumour surgeries. </a:t>
            </a:r>
          </a:p>
          <a:p>
            <a:r>
              <a:rPr lang="en-US" dirty="0" smtClean="0"/>
              <a:t>Facial palsy complications to be dealt with aggressively including reanimation techniques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1295400" y="2286000"/>
            <a:ext cx="8229600" cy="4389437"/>
          </a:xfrm>
        </p:spPr>
        <p:txBody>
          <a:bodyPr>
            <a:normAutofit/>
          </a:bodyPr>
          <a:lstStyle/>
          <a:p>
            <a:pPr lvl="3">
              <a:buNone/>
            </a:pPr>
            <a:r>
              <a:rPr lang="en-US" sz="5400" dirty="0" smtClean="0"/>
              <a:t>Thank you	</a:t>
            </a:r>
            <a:endParaRPr lang="en-US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Grading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i="1" u="sng" dirty="0" err="1"/>
              <a:t>Koos</a:t>
            </a:r>
            <a:r>
              <a:rPr lang="en-US" dirty="0"/>
              <a:t>: (Grade 1-4) </a:t>
            </a:r>
            <a:r>
              <a:rPr lang="en-US" dirty="0" err="1"/>
              <a:t>upto</a:t>
            </a:r>
            <a:r>
              <a:rPr lang="en-US" dirty="0"/>
              <a:t> 1, 2, </a:t>
            </a:r>
            <a:r>
              <a:rPr lang="en-US" dirty="0" smtClean="0"/>
              <a:t>3 and </a:t>
            </a:r>
            <a:r>
              <a:rPr lang="en-US" dirty="0"/>
              <a:t>&gt;3 cm (</a:t>
            </a:r>
            <a:r>
              <a:rPr lang="en-US" dirty="0" err="1"/>
              <a:t>intracanalicular</a:t>
            </a:r>
            <a:r>
              <a:rPr lang="en-US" dirty="0"/>
              <a:t>+ </a:t>
            </a:r>
            <a:r>
              <a:rPr lang="en-US" dirty="0" err="1"/>
              <a:t>cisternal</a:t>
            </a:r>
            <a:r>
              <a:rPr lang="en-US" dirty="0"/>
              <a:t>)</a:t>
            </a:r>
          </a:p>
          <a:p>
            <a:pPr>
              <a:lnSpc>
                <a:spcPct val="90000"/>
              </a:lnSpc>
            </a:pPr>
            <a:r>
              <a:rPr lang="en-US" i="1" u="sng" dirty="0" err="1"/>
              <a:t>Ojemann</a:t>
            </a:r>
            <a:r>
              <a:rPr lang="en-US" dirty="0"/>
              <a:t>: (small, med, large)&lt;2, 2-3 &gt;3cm (</a:t>
            </a:r>
            <a:r>
              <a:rPr lang="en-US" dirty="0" err="1"/>
              <a:t>intracisternal</a:t>
            </a:r>
            <a:r>
              <a:rPr lang="en-US" dirty="0"/>
              <a:t>)</a:t>
            </a:r>
          </a:p>
          <a:p>
            <a:pPr>
              <a:lnSpc>
                <a:spcPct val="90000"/>
              </a:lnSpc>
            </a:pPr>
            <a:r>
              <a:rPr lang="en-US" i="1" u="sng" dirty="0" err="1"/>
              <a:t>Samii</a:t>
            </a:r>
            <a:r>
              <a:rPr lang="en-US" dirty="0"/>
              <a:t>: &gt;3</a:t>
            </a:r>
            <a:r>
              <a:rPr lang="en-US" dirty="0">
                <a:cs typeface="Arial" charset="0"/>
              </a:rPr>
              <a:t>×2cm large, rest small. (both </a:t>
            </a:r>
            <a:r>
              <a:rPr lang="en-US" dirty="0" smtClean="0">
                <a:cs typeface="Arial" charset="0"/>
              </a:rPr>
              <a:t>intra + </a:t>
            </a:r>
            <a:r>
              <a:rPr lang="en-US" dirty="0" err="1" smtClean="0">
                <a:cs typeface="Arial" charset="0"/>
              </a:rPr>
              <a:t>extrameatal</a:t>
            </a:r>
            <a:r>
              <a:rPr lang="en-US" dirty="0">
                <a:cs typeface="Arial" charset="0"/>
              </a:rPr>
              <a:t>), also T1, T2, T3ab, T4ab</a:t>
            </a:r>
          </a:p>
          <a:p>
            <a:pPr>
              <a:lnSpc>
                <a:spcPct val="90000"/>
              </a:lnSpc>
            </a:pPr>
            <a:r>
              <a:rPr lang="en-US" i="1" u="sng" dirty="0" err="1"/>
              <a:t>Shekhar</a:t>
            </a:r>
            <a:r>
              <a:rPr lang="en-US" dirty="0"/>
              <a:t>: (small, med, large) &lt;2, 2-3.9, &gt;3.9 cm (only </a:t>
            </a:r>
            <a:r>
              <a:rPr lang="en-US" dirty="0" err="1"/>
              <a:t>intracisternal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Facial nerve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Seventh cranial nerve</a:t>
            </a:r>
          </a:p>
          <a:p>
            <a:r>
              <a:rPr lang="en-US" dirty="0" smtClean="0"/>
              <a:t>Motor and sensory components (motor- 70%, sensory-30%)</a:t>
            </a:r>
          </a:p>
          <a:p>
            <a:pPr lvl="1"/>
            <a:r>
              <a:rPr lang="en-US" dirty="0" smtClean="0"/>
              <a:t>Sensory part also called nerve of </a:t>
            </a:r>
            <a:r>
              <a:rPr lang="en-US" dirty="0" err="1" smtClean="0"/>
              <a:t>Wrisberg</a:t>
            </a:r>
            <a:endParaRPr lang="en-US" dirty="0" smtClean="0"/>
          </a:p>
          <a:p>
            <a:r>
              <a:rPr lang="en-US" dirty="0" err="1" smtClean="0"/>
              <a:t>Branchiomotor</a:t>
            </a:r>
            <a:r>
              <a:rPr lang="en-US" dirty="0" smtClean="0"/>
              <a:t>- supplies muscles of second </a:t>
            </a:r>
            <a:r>
              <a:rPr lang="en-US" dirty="0" err="1" smtClean="0"/>
              <a:t>branchial</a:t>
            </a:r>
            <a:r>
              <a:rPr lang="en-US" dirty="0" smtClean="0"/>
              <a:t> arch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 supplied</a:t>
            </a:r>
            <a:endParaRPr lang="en-IN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Motor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Muscles of facial expression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Muscles of scalp and ear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Buccinator</a:t>
            </a:r>
            <a:r>
              <a:rPr lang="en-US" dirty="0"/>
              <a:t>, </a:t>
            </a:r>
            <a:r>
              <a:rPr lang="en-US" dirty="0" err="1"/>
              <a:t>stapedius</a:t>
            </a:r>
            <a:r>
              <a:rPr lang="en-US" dirty="0"/>
              <a:t>, </a:t>
            </a:r>
            <a:r>
              <a:rPr lang="en-US" dirty="0" err="1"/>
              <a:t>stylohyoid</a:t>
            </a:r>
            <a:r>
              <a:rPr lang="en-US" dirty="0"/>
              <a:t>, posterior belly of digastric, </a:t>
            </a:r>
            <a:r>
              <a:rPr lang="en-US" dirty="0" err="1"/>
              <a:t>platysma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Parasympathetic secretory </a:t>
            </a:r>
            <a:r>
              <a:rPr lang="en-US" dirty="0" smtClean="0"/>
              <a:t>fibers </a:t>
            </a:r>
            <a:r>
              <a:rPr lang="en-US" dirty="0"/>
              <a:t>to sublingual and submandibular salivary glands, lacrimal gland and mucous membranes of oral and nasal cavities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Sensory</a:t>
            </a:r>
          </a:p>
          <a:p>
            <a:pPr lvl="1"/>
            <a:r>
              <a:rPr lang="en-US" dirty="0" smtClean="0"/>
              <a:t>Taste- anterior 2/3 </a:t>
            </a:r>
            <a:r>
              <a:rPr lang="en-US" dirty="0" err="1" smtClean="0"/>
              <a:t>rd</a:t>
            </a:r>
            <a:r>
              <a:rPr lang="en-US" dirty="0" smtClean="0"/>
              <a:t> of tongue</a:t>
            </a:r>
          </a:p>
          <a:p>
            <a:pPr lvl="1"/>
            <a:r>
              <a:rPr lang="en-US" dirty="0" err="1" smtClean="0"/>
              <a:t>Exteroceptive</a:t>
            </a:r>
            <a:r>
              <a:rPr lang="en-US" dirty="0" smtClean="0"/>
              <a:t>- eardrum and EAC</a:t>
            </a:r>
          </a:p>
          <a:p>
            <a:pPr lvl="1"/>
            <a:r>
              <a:rPr lang="en-US" dirty="0" smtClean="0"/>
              <a:t>Proprioceptive- muscles it supplies</a:t>
            </a:r>
          </a:p>
          <a:p>
            <a:pPr lvl="1"/>
            <a:r>
              <a:rPr lang="en-US" dirty="0" smtClean="0"/>
              <a:t>General visceral sensation- salivary glands and mucosa of nose and pharynx</a:t>
            </a:r>
          </a:p>
          <a:p>
            <a:r>
              <a:rPr lang="en-US" dirty="0" smtClean="0"/>
              <a:t>Anatomically, motor part is separate from the sensory and parasympathetic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parts</a:t>
            </a:r>
            <a:endParaRPr lang="en-IN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Intracranial part- Pons to IAC ( 15-17 mm)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Intratemporal</a:t>
            </a:r>
            <a:r>
              <a:rPr lang="en-US" sz="2400" dirty="0"/>
              <a:t> part- IAC  to  </a:t>
            </a:r>
            <a:r>
              <a:rPr lang="en-US" sz="2400" dirty="0" err="1"/>
              <a:t>stylomastoid</a:t>
            </a:r>
            <a:r>
              <a:rPr lang="en-US" sz="2400" dirty="0"/>
              <a:t> foramen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Meatal</a:t>
            </a:r>
            <a:r>
              <a:rPr lang="en-US" sz="2000" dirty="0"/>
              <a:t> segment (8-10 mm)- within meatus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Labyrinthine segment- from fundus of meatus to geniculate ganglion; here, facial nerve has the narrowest diameter(0.61-0.68mm) and shortest segment (4 mm)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Tympanic/ horizontal segment- from geniculate ganglion to just above the pyramidal eminence ( 11mm)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Mastoid/ vertical segment- from pyramid to </a:t>
            </a:r>
            <a:r>
              <a:rPr lang="en-US" sz="2000" dirty="0" err="1"/>
              <a:t>stylomastoid</a:t>
            </a:r>
            <a:r>
              <a:rPr lang="en-US" sz="2000" dirty="0"/>
              <a:t> foramen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Extra-cranial part- from </a:t>
            </a:r>
            <a:r>
              <a:rPr lang="en-US" sz="2400" dirty="0" err="1"/>
              <a:t>stylomastoid</a:t>
            </a:r>
            <a:r>
              <a:rPr lang="en-US" sz="2400" dirty="0"/>
              <a:t> foramen to termination of branches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Nervus</a:t>
            </a:r>
            <a:r>
              <a:rPr lang="en-US" sz="3200" dirty="0"/>
              <a:t> </a:t>
            </a:r>
            <a:r>
              <a:rPr lang="en-US" sz="3200" dirty="0" err="1"/>
              <a:t>intermedius</a:t>
            </a:r>
            <a:r>
              <a:rPr lang="en-US" sz="3200" dirty="0"/>
              <a:t> </a:t>
            </a:r>
            <a:r>
              <a:rPr lang="en-US" sz="3200" dirty="0" smtClean="0"/>
              <a:t>(Nerve </a:t>
            </a:r>
            <a:r>
              <a:rPr lang="en-US" sz="3200" dirty="0"/>
              <a:t>of </a:t>
            </a:r>
            <a:r>
              <a:rPr lang="en-US" sz="3200" dirty="0" err="1"/>
              <a:t>Wrisberg</a:t>
            </a:r>
            <a:r>
              <a:rPr lang="en-US" sz="3200" dirty="0"/>
              <a:t>)</a:t>
            </a:r>
            <a:endParaRPr lang="en-IN" sz="32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Sensory and parasympathetic division</a:t>
            </a:r>
          </a:p>
          <a:p>
            <a:r>
              <a:rPr lang="en-US" dirty="0"/>
              <a:t>Preganglionic parasympathetic </a:t>
            </a:r>
            <a:r>
              <a:rPr lang="en-US" dirty="0" err="1"/>
              <a:t>fibres</a:t>
            </a:r>
            <a:r>
              <a:rPr lang="en-US" dirty="0"/>
              <a:t> to </a:t>
            </a:r>
          </a:p>
          <a:p>
            <a:pPr lvl="1"/>
            <a:r>
              <a:rPr lang="en-US" dirty="0" err="1"/>
              <a:t>Submaxillary</a:t>
            </a:r>
            <a:r>
              <a:rPr lang="en-US" dirty="0"/>
              <a:t> ganglion ( to sublingual and submandibular glands)</a:t>
            </a:r>
          </a:p>
          <a:p>
            <a:pPr lvl="1"/>
            <a:r>
              <a:rPr lang="en-US" dirty="0" err="1"/>
              <a:t>Pterigopalatine</a:t>
            </a:r>
            <a:r>
              <a:rPr lang="en-US" dirty="0"/>
              <a:t> ganglion ( to lacrimal, palatal and nasal glands)</a:t>
            </a:r>
          </a:p>
          <a:p>
            <a:r>
              <a:rPr lang="en-US" dirty="0"/>
              <a:t>Also receives sensory </a:t>
            </a:r>
            <a:r>
              <a:rPr lang="en-US" dirty="0" err="1"/>
              <a:t>fibres</a:t>
            </a:r>
            <a:r>
              <a:rPr lang="en-US" dirty="0"/>
              <a:t> from geniculate ganglion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2067</Words>
  <Application>Microsoft Macintosh PowerPoint</Application>
  <PresentationFormat>On-screen Show (4:3)</PresentationFormat>
  <Paragraphs>272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FACIAL NERVE PRESERVATION IN VESTIBULAR SCHWANNOMAS</vt:lpstr>
      <vt:lpstr>Contents </vt:lpstr>
      <vt:lpstr>Introduction</vt:lpstr>
      <vt:lpstr>Grading </vt:lpstr>
      <vt:lpstr>Facial nerve</vt:lpstr>
      <vt:lpstr>Structures supplied</vt:lpstr>
      <vt:lpstr>PowerPoint Presentation</vt:lpstr>
      <vt:lpstr>3 parts</vt:lpstr>
      <vt:lpstr>Nervus intermedius (Nerve of Wrisberg)</vt:lpstr>
      <vt:lpstr> </vt:lpstr>
      <vt:lpstr>Facial nerve identification-Imaging</vt:lpstr>
      <vt:lpstr>History</vt:lpstr>
      <vt:lpstr>PowerPoint Presentation</vt:lpstr>
      <vt:lpstr>Facial nerve palsy-Pathogenesis</vt:lpstr>
      <vt:lpstr>How to minimize?</vt:lpstr>
      <vt:lpstr>Arterial supply of facial nerve</vt:lpstr>
      <vt:lpstr>Thermal injury</vt:lpstr>
      <vt:lpstr>PowerPoint Presentation</vt:lpstr>
      <vt:lpstr>Intra-op facial nerve monitoring</vt:lpstr>
      <vt:lpstr>PowerPoint Presentation</vt:lpstr>
      <vt:lpstr>PowerPoint Presentation</vt:lpstr>
      <vt:lpstr>PowerPoint Presentation</vt:lpstr>
      <vt:lpstr>AIIMS data</vt:lpstr>
      <vt:lpstr>Literature review</vt:lpstr>
      <vt:lpstr>PowerPoint Presentation</vt:lpstr>
      <vt:lpstr>Facial nerve sparing approach for VS</vt:lpstr>
      <vt:lpstr>Facial nerve re-animation </vt:lpstr>
      <vt:lpstr>PowerPoint Presentation</vt:lpstr>
      <vt:lpstr>Re-innervation techniques</vt:lpstr>
      <vt:lpstr>Muscle transposition techniques</vt:lpstr>
      <vt:lpstr>Static facial reanimation procedures</vt:lpstr>
      <vt:lpstr>PowerPoint Presentation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 ial nerve preservation in vestibular schwannomas</dc:title>
  <cp:lastModifiedBy>apple</cp:lastModifiedBy>
  <cp:revision>8</cp:revision>
  <dcterms:modified xsi:type="dcterms:W3CDTF">2013-12-19T05:52:52Z</dcterms:modified>
</cp:coreProperties>
</file>